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grandir" charset="1" panose="00000500000000000000"/>
      <p:regular r:id="rId15"/>
    </p:embeddedFont>
    <p:embeddedFont>
      <p:font typeface="Open Sans" charset="1" panose="020B0606030504020204"/>
      <p:regular r:id="rId16"/>
    </p:embeddedFont>
    <p:embeddedFont>
      <p:font typeface="Agrandir Bold" charset="1" panose="00000800000000000000"/>
      <p:regular r:id="rId17"/>
    </p:embeddedFont>
    <p:embeddedFont>
      <p:font typeface="Agrandir Italics" charset="1" panose="00000500000000000000"/>
      <p:regular r:id="rId18"/>
    </p:embeddedFont>
    <p:embeddedFont>
      <p:font typeface="Belleza" charset="1" panose="02000503050000020003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13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gif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27.gif" Type="http://schemas.openxmlformats.org/officeDocument/2006/relationships/image"/><Relationship Id="rId4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47728" y="3851097"/>
            <a:ext cx="13592544" cy="2584806"/>
            <a:chOff x="0" y="0"/>
            <a:chExt cx="18123392" cy="34464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12090"/>
              <a:ext cx="18123392" cy="2560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77"/>
                </a:lnSpc>
              </a:pPr>
              <a:r>
                <a:rPr lang="en-US" sz="115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Réalité Virtuelle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84568"/>
              <a:ext cx="18123392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BTS SIO option Slam 2024-2025 ~ Veille Technologique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542022" y="9706610"/>
            <a:ext cx="27459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TOUITOU Ilan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65286"/>
            <a:ext cx="6780460" cy="1756428"/>
            <a:chOff x="0" y="0"/>
            <a:chExt cx="9040614" cy="23419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Sommaire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Les sujets abordés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09000" y="2107282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En quoi cela consiste ?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09000" y="3394822"/>
            <a:ext cx="6907145" cy="971551"/>
            <a:chOff x="0" y="0"/>
            <a:chExt cx="9209527" cy="12954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Quelles applications dans la vie réelle ? 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09000" y="4683502"/>
            <a:ext cx="6907145" cy="971551"/>
            <a:chOff x="0" y="0"/>
            <a:chExt cx="9209527" cy="12954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-133350"/>
              <a:ext cx="7575216" cy="1428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Quel est l’intérêt d’une veille technologique sur ce sujet ?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74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43963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09000" y="6023739"/>
            <a:ext cx="6907145" cy="868440"/>
            <a:chOff x="0" y="0"/>
            <a:chExt cx="9209527" cy="11579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Quelles sont les nouveautés ? 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09000" y="7311278"/>
            <a:ext cx="6907145" cy="868440"/>
            <a:chOff x="0" y="0"/>
            <a:chExt cx="9209527" cy="11579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Quels sont les moyens utilisés ? 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594578" y="1423173"/>
            <a:ext cx="5779347" cy="4107693"/>
          </a:xfrm>
          <a:custGeom>
            <a:avLst/>
            <a:gdLst/>
            <a:ahLst/>
            <a:cxnLst/>
            <a:rect r="r" b="b" t="t" l="l"/>
            <a:pathLst>
              <a:path h="4107693" w="5779347">
                <a:moveTo>
                  <a:pt x="0" y="0"/>
                </a:moveTo>
                <a:lnTo>
                  <a:pt x="5779346" y="0"/>
                </a:lnTo>
                <a:lnTo>
                  <a:pt x="5779346" y="4107694"/>
                </a:lnTo>
                <a:lnTo>
                  <a:pt x="0" y="4107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32" t="0" r="-132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7155" y="1423173"/>
            <a:ext cx="7892145" cy="4107693"/>
          </a:xfrm>
          <a:custGeom>
            <a:avLst/>
            <a:gdLst/>
            <a:ahLst/>
            <a:cxnLst/>
            <a:rect r="r" b="b" t="t" l="l"/>
            <a:pathLst>
              <a:path h="4107693" w="7892145">
                <a:moveTo>
                  <a:pt x="0" y="0"/>
                </a:moveTo>
                <a:lnTo>
                  <a:pt x="7892145" y="0"/>
                </a:lnTo>
                <a:lnTo>
                  <a:pt x="7892145" y="4107694"/>
                </a:lnTo>
                <a:lnTo>
                  <a:pt x="0" y="4107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71" t="0" r="-576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333444"/>
            <a:ext cx="12184569" cy="1924856"/>
            <a:chOff x="0" y="0"/>
            <a:chExt cx="16246092" cy="256647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21104"/>
              <a:ext cx="16246092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La réalité virtuelle simule un environnement numérique immersif et interactif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6246092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sng">
                  <a:solidFill>
                    <a:srgbClr val="2B2B2B"/>
                  </a:solidFill>
                  <a:latin typeface="Belleza"/>
                  <a:ea typeface="Belleza"/>
                  <a:cs typeface="Belleza"/>
                  <a:sym typeface="Belleza"/>
                </a:rPr>
                <a:t>Réalité Virtuelle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885825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9693856" y="1028700"/>
            <a:ext cx="7565444" cy="4888441"/>
          </a:xfrm>
          <a:custGeom>
            <a:avLst/>
            <a:gdLst/>
            <a:ahLst/>
            <a:cxnLst/>
            <a:rect r="r" b="b" t="t" l="l"/>
            <a:pathLst>
              <a:path h="4888441" w="7565444">
                <a:moveTo>
                  <a:pt x="0" y="0"/>
                </a:moveTo>
                <a:lnTo>
                  <a:pt x="7565444" y="0"/>
                </a:lnTo>
                <a:lnTo>
                  <a:pt x="7565444" y="4888441"/>
                </a:lnTo>
                <a:lnTo>
                  <a:pt x="0" y="488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61184"/>
            <a:ext cx="7543881" cy="4898624"/>
          </a:xfrm>
          <a:custGeom>
            <a:avLst/>
            <a:gdLst/>
            <a:ahLst/>
            <a:cxnLst/>
            <a:rect r="r" b="b" t="t" l="l"/>
            <a:pathLst>
              <a:path h="4898624" w="7543881">
                <a:moveTo>
                  <a:pt x="0" y="0"/>
                </a:moveTo>
                <a:lnTo>
                  <a:pt x="7543881" y="0"/>
                </a:lnTo>
                <a:lnTo>
                  <a:pt x="7543881" y="4898625"/>
                </a:lnTo>
                <a:lnTo>
                  <a:pt x="0" y="489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247594"/>
            <a:ext cx="13708646" cy="3213541"/>
            <a:chOff x="0" y="0"/>
            <a:chExt cx="18278195" cy="428472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879194"/>
              <a:ext cx="18278195" cy="240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8"/>
                </a:lnSpc>
              </a:pPr>
              <a:r>
                <a:rPr lang="en-US" sz="2534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Différents secteurs d’utilisation : </a:t>
              </a:r>
            </a:p>
            <a:p>
              <a:pPr algn="l" marL="547226" indent="-273613" lvl="1">
                <a:lnSpc>
                  <a:spcPts val="3548"/>
                </a:lnSpc>
                <a:buFont typeface="Arial"/>
                <a:buChar char="•"/>
              </a:pPr>
              <a:r>
                <a:rPr lang="en-US" sz="2534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Jeu</a:t>
              </a:r>
            </a:p>
            <a:p>
              <a:pPr algn="l" marL="547226" indent="-273613" lvl="1">
                <a:lnSpc>
                  <a:spcPts val="3548"/>
                </a:lnSpc>
                <a:buFont typeface="Arial"/>
                <a:buChar char="•"/>
              </a:pPr>
              <a:r>
                <a:rPr lang="en-US" sz="2534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Culture</a:t>
              </a:r>
            </a:p>
            <a:p>
              <a:pPr algn="l" marL="547226" indent="-273613" lvl="1">
                <a:lnSpc>
                  <a:spcPts val="354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34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Medecine ...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8278195" cy="1374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88"/>
                </a:lnSpc>
                <a:spcBef>
                  <a:spcPct val="0"/>
                </a:spcBef>
              </a:pPr>
              <a:r>
                <a:rPr lang="en-US" sz="6823" u="sng">
                  <a:solidFill>
                    <a:srgbClr val="2B2B2B"/>
                  </a:solidFill>
                  <a:latin typeface="Belleza"/>
                  <a:ea typeface="Belleza"/>
                  <a:cs typeface="Belleza"/>
                  <a:sym typeface="Belleza"/>
                </a:rPr>
                <a:t>Quelles applications dans la vie réelle ?</a:t>
              </a:r>
              <a:r>
                <a:rPr lang="en-US" sz="6823" u="sng">
                  <a:solidFill>
                    <a:srgbClr val="2B2B2B"/>
                  </a:solidFill>
                  <a:latin typeface="Belleza"/>
                  <a:ea typeface="Belleza"/>
                  <a:cs typeface="Belleza"/>
                  <a:sym typeface="Belleza"/>
                </a:rPr>
                <a:t>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57890" y="3344459"/>
            <a:ext cx="12184569" cy="3598082"/>
            <a:chOff x="0" y="0"/>
            <a:chExt cx="16246092" cy="47974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02229"/>
              <a:ext cx="16246092" cy="1495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40"/>
                </a:lnSpc>
                <a:spcBef>
                  <a:spcPct val="0"/>
                </a:spcBef>
              </a:pPr>
              <a:r>
                <a:rPr lang="en-US" sz="3100" i="true">
                  <a:solidFill>
                    <a:srgbClr val="2B2B2B"/>
                  </a:solidFill>
                  <a:latin typeface="Agrandir Italics"/>
                  <a:ea typeface="Agrandir Italics"/>
                  <a:cs typeface="Agrandir Italics"/>
                  <a:sym typeface="Agrandir Italics"/>
                </a:rPr>
                <a:t>La Veille Technologique permet de se tenir informé des dernières innovations et informations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6246092" cy="282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sng">
                  <a:solidFill>
                    <a:srgbClr val="2B2B2B"/>
                  </a:solidFill>
                  <a:latin typeface="Belleza"/>
                  <a:ea typeface="Belleza"/>
                  <a:cs typeface="Belleza"/>
                  <a:sym typeface="Belleza"/>
                </a:rPr>
                <a:t>Quel est l’intérêt d’une Veille Technologique ?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2458790" cy="1924856"/>
            <a:chOff x="0" y="0"/>
            <a:chExt cx="16611720" cy="25664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21104"/>
              <a:ext cx="16611720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6611720" cy="1419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sng">
                  <a:solidFill>
                    <a:srgbClr val="2B2B2B"/>
                  </a:solidFill>
                  <a:latin typeface="Belleza"/>
                  <a:ea typeface="Belleza"/>
                  <a:cs typeface="Belleza"/>
                  <a:sym typeface="Belleza"/>
                </a:rPr>
                <a:t>Quelles sont les nouveautés 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913307" y="2953556"/>
            <a:ext cx="7694170" cy="6337409"/>
          </a:xfrm>
          <a:custGeom>
            <a:avLst/>
            <a:gdLst/>
            <a:ahLst/>
            <a:cxnLst/>
            <a:rect r="r" b="b" t="t" l="l"/>
            <a:pathLst>
              <a:path h="6337409" w="7694170">
                <a:moveTo>
                  <a:pt x="0" y="0"/>
                </a:moveTo>
                <a:lnTo>
                  <a:pt x="7694170" y="0"/>
                </a:lnTo>
                <a:lnTo>
                  <a:pt x="7694170" y="6337410"/>
                </a:lnTo>
                <a:lnTo>
                  <a:pt x="0" y="6337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27" t="0" r="-2502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68737" y="3171306"/>
            <a:ext cx="8200088" cy="5901910"/>
          </a:xfrm>
          <a:custGeom>
            <a:avLst/>
            <a:gdLst/>
            <a:ahLst/>
            <a:cxnLst/>
            <a:rect r="r" b="b" t="t" l="l"/>
            <a:pathLst>
              <a:path h="5901910" w="8200088">
                <a:moveTo>
                  <a:pt x="0" y="0"/>
                </a:moveTo>
                <a:lnTo>
                  <a:pt x="8200088" y="0"/>
                </a:lnTo>
                <a:lnTo>
                  <a:pt x="8200088" y="5901910"/>
                </a:lnTo>
                <a:lnTo>
                  <a:pt x="0" y="5901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64" t="0" r="-4555" b="-10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3307" y="9233816"/>
            <a:ext cx="76941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2B2B2B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Skinekic</a:t>
            </a:r>
            <a:r>
              <a:rPr lang="en-US" sz="3000" b="true">
                <a:solidFill>
                  <a:srgbClr val="2B2B2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3000" u="sng">
                <a:solidFill>
                  <a:srgbClr val="2B2B2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Actronika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65130" y="9262391"/>
            <a:ext cx="76941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2B2B2B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Haptx Gloves </a:t>
            </a:r>
            <a:r>
              <a:rPr lang="en-US" b="true" sz="3000" u="sng">
                <a:solidFill>
                  <a:srgbClr val="2B2B2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AxonVr</a:t>
            </a:r>
            <a:r>
              <a:rPr lang="en-US" sz="3000" b="true">
                <a:solidFill>
                  <a:srgbClr val="2B2B2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8876" y="3051424"/>
            <a:ext cx="2147793" cy="1944452"/>
            <a:chOff x="0" y="0"/>
            <a:chExt cx="5580380" cy="5052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54171" t="0" r="-5417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35913" y="3058223"/>
            <a:ext cx="2449053" cy="2047118"/>
            <a:chOff x="0" y="0"/>
            <a:chExt cx="4983480" cy="4165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3"/>
              <a:stretch>
                <a:fillRect l="-95695" t="-34733" r="-87251" b="-957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65585" y="3087554"/>
            <a:ext cx="2143226" cy="1872191"/>
            <a:chOff x="0" y="0"/>
            <a:chExt cx="5975350" cy="5219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48093" t="-32150" r="-71117" b="-3008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68340" y="3044625"/>
            <a:ext cx="2147793" cy="1944452"/>
            <a:chOff x="0" y="0"/>
            <a:chExt cx="5580380" cy="50520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l="0" t="-22350" r="0" b="-2235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85136" y="3028891"/>
            <a:ext cx="2309961" cy="1930854"/>
            <a:chOff x="0" y="0"/>
            <a:chExt cx="4983480" cy="4165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6"/>
              <a:stretch>
                <a:fillRect l="-8007" t="-8542" r="-2024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08823" y="6907847"/>
            <a:ext cx="2056749" cy="20567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5300223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Google Alerte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35913" y="5300223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Feedly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3125" y="5300223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Reddit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0182" y="1583196"/>
            <a:ext cx="1442763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sng">
                <a:solidFill>
                  <a:srgbClr val="2B2B2B"/>
                </a:solidFill>
                <a:latin typeface="Belleza"/>
                <a:ea typeface="Belleza"/>
                <a:cs typeface="Belleza"/>
                <a:sym typeface="Belleza"/>
              </a:rPr>
              <a:t>Quels sont les moyens utilisés 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45645" y="5300223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Google News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48164" y="5300223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Flipboard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43125" y="9147387"/>
            <a:ext cx="2588145" cy="33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6"/>
              </a:lnSpc>
              <a:spcBef>
                <a:spcPct val="0"/>
              </a:spcBef>
            </a:pPr>
            <a:r>
              <a:rPr lang="en-US" sz="169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Gmail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138169" y="1716819"/>
            <a:ext cx="7325238" cy="7541481"/>
          </a:xfrm>
          <a:custGeom>
            <a:avLst/>
            <a:gdLst/>
            <a:ahLst/>
            <a:cxnLst/>
            <a:rect r="r" b="b" t="t" l="l"/>
            <a:pathLst>
              <a:path h="7541481" w="7325238">
                <a:moveTo>
                  <a:pt x="0" y="0"/>
                </a:moveTo>
                <a:lnTo>
                  <a:pt x="7325238" y="0"/>
                </a:lnTo>
                <a:lnTo>
                  <a:pt x="7325238" y="7541481"/>
                </a:lnTo>
                <a:lnTo>
                  <a:pt x="0" y="7541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1086" y="2369802"/>
            <a:ext cx="8850415" cy="6235515"/>
          </a:xfrm>
          <a:custGeom>
            <a:avLst/>
            <a:gdLst/>
            <a:ahLst/>
            <a:cxnLst/>
            <a:rect r="r" b="b" t="t" l="l"/>
            <a:pathLst>
              <a:path h="6235515" w="8850415">
                <a:moveTo>
                  <a:pt x="0" y="0"/>
                </a:moveTo>
                <a:lnTo>
                  <a:pt x="8850416" y="0"/>
                </a:lnTo>
                <a:lnTo>
                  <a:pt x="8850416" y="6235515"/>
                </a:lnTo>
                <a:lnTo>
                  <a:pt x="0" y="6235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2" t="0" r="-3305" b="-2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56607"/>
            <a:ext cx="499279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Google Alert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018863" y="1888242"/>
            <a:ext cx="8250273" cy="8153439"/>
          </a:xfrm>
          <a:custGeom>
            <a:avLst/>
            <a:gdLst/>
            <a:ahLst/>
            <a:cxnLst/>
            <a:rect r="r" b="b" t="t" l="l"/>
            <a:pathLst>
              <a:path h="8153439" w="8250273">
                <a:moveTo>
                  <a:pt x="0" y="0"/>
                </a:moveTo>
                <a:lnTo>
                  <a:pt x="8250274" y="0"/>
                </a:lnTo>
                <a:lnTo>
                  <a:pt x="8250274" y="8153439"/>
                </a:lnTo>
                <a:lnTo>
                  <a:pt x="0" y="815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021" y="615785"/>
            <a:ext cx="499279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u="sng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FlipBoard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DAGXkYzBR90</dc:identifier>
  <dcterms:modified xsi:type="dcterms:W3CDTF">2011-08-01T06:04:30Z</dcterms:modified>
  <cp:revision>1</cp:revision>
  <dc:title>Veille Technologique - Réalité Virtuelle</dc:title>
</cp:coreProperties>
</file>